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5.jpeg" ContentType="image/jpeg"/>
  <Override PartName="/ppt/media/image24.png" ContentType="image/png"/>
  <Override PartName="/ppt/media/image22.png" ContentType="image/png"/>
  <Override PartName="/ppt/media/image21.jpeg" ContentType="image/jpeg"/>
  <Override PartName="/ppt/media/image23.jpeg" ContentType="image/jpeg"/>
  <Override PartName="/ppt/media/image47.png" ContentType="image/png"/>
  <Override PartName="/ppt/media/image19.png" ContentType="image/png"/>
  <Override PartName="/ppt/media/image26.png" ContentType="image/png"/>
  <Override PartName="/ppt/media/image20.jpeg" ContentType="image/jpeg"/>
  <Override PartName="/ppt/media/image18.jpeg" ContentType="image/jpeg"/>
  <Override PartName="/ppt/media/image30.svg" ContentType="image/svg"/>
  <Override PartName="/ppt/media/image43.png" ContentType="image/png"/>
  <Override PartName="/ppt/media/image27.svg" ContentType="image/svg"/>
  <Override PartName="/ppt/media/image8.png" ContentType="image/png"/>
  <Override PartName="/ppt/media/image17.jpeg" ContentType="image/jpeg"/>
  <Override PartName="/ppt/media/image1.png" ContentType="image/png"/>
  <Override PartName="/ppt/media/image33.png" ContentType="image/png"/>
  <Override PartName="/ppt/media/image16.jpeg" ContentType="image/jpeg"/>
  <Override PartName="/ppt/media/image11.jpeg" ContentType="image/jpeg"/>
  <Override PartName="/ppt/media/image9.png" ContentType="image/png"/>
  <Override PartName="/ppt/media/image28.png" ContentType="image/png"/>
  <Override PartName="/ppt/media/image7.jpeg" ContentType="image/jpeg"/>
  <Override PartName="/ppt/media/image10.jpeg" ContentType="image/jpeg"/>
  <Override PartName="/ppt/media/image42.png" ContentType="image/png"/>
  <Override PartName="/ppt/media/image31.jpeg" ContentType="image/jpeg"/>
  <Override PartName="/ppt/media/image44.png" ContentType="image/png"/>
  <Override PartName="/ppt/media/image32.png" ContentType="image/png"/>
  <Override PartName="/ppt/media/image45.png" ContentType="image/png"/>
  <Override PartName="/ppt/media/image39.jpeg" ContentType="image/jpeg"/>
  <Override PartName="/ppt/media/image6.png" ContentType="image/png"/>
  <Override PartName="/ppt/media/image15.png" ContentType="image/png"/>
  <Override PartName="/ppt/media/image41.png" ContentType="image/png"/>
  <Override PartName="/ppt/media/image46.png" ContentType="image/png"/>
  <Override PartName="/ppt/media/image36.png" ContentType="image/png"/>
  <Override PartName="/ppt/media/image48.png" ContentType="image/png"/>
  <Override PartName="/ppt/media/image13.jpeg" ContentType="image/jpeg"/>
  <Override PartName="/ppt/media/image14.png" ContentType="image/png"/>
  <Override PartName="/ppt/media/image49.png" ContentType="image/png"/>
  <Override PartName="/ppt/media/image12.png" ContentType="image/png"/>
  <Override PartName="/ppt/media/image38.jpeg" ContentType="image/jpeg"/>
  <Override PartName="/ppt/media/image3.png" ContentType="image/png"/>
  <Override PartName="/ppt/media/image35.png" ContentType="image/png"/>
  <Override PartName="/ppt/media/image5.png" ContentType="image/png"/>
  <Override PartName="/ppt/media/image37.png" ContentType="image/png"/>
  <Override PartName="/ppt/media/image40.png" ContentType="image/png"/>
  <Override PartName="/ppt/media/image4.jpeg" ContentType="image/jpeg"/>
  <Override PartName="/ppt/media/image2.png" ContentType="image/png"/>
  <Override PartName="/ppt/media/image34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0.xml" ContentType="application/vnd.openxmlformats-officedocument.presentationml.slide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2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1.xml.rels" ContentType="application/vnd.openxmlformats-package.relationships+xml"/>
  <Override PartName="/ppt/slides/_rels/slide15.xml.rels" ContentType="application/vnd.openxmlformats-package.relationships+xml"/>
  <Override PartName="/ppt/slides/_rels/slide52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0.xml.rels" ContentType="application/vnd.openxmlformats-package.relationships+xml"/>
  <Override PartName="/ppt/slides/_rels/slide13.xml.rels" ContentType="application/vnd.openxmlformats-package.relationships+xml"/>
  <Override PartName="/ppt/slides/_rels/slide40.xml.rels" ContentType="application/vnd.openxmlformats-package.relationships+xml"/>
  <Override PartName="/ppt/slides/_rels/slide38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slide38.xml" ContentType="application/vnd.openxmlformats-officedocument.presentationml.slide+xml"/>
  <Override PartName="/ppt/slides/slide5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53.xml" ContentType="application/vnd.openxmlformats-officedocument.presentationml.slide+xml"/>
  <Override PartName="/ppt/slides/slide42.xml" ContentType="application/vnd.openxmlformats-officedocument.presentationml.slide+xml"/>
  <Override PartName="/ppt/slides/slide54.xml" ContentType="application/vnd.openxmlformats-officedocument.presentationml.slide+xml"/>
  <Override PartName="/ppt/slides/slide43.xml" ContentType="application/vnd.openxmlformats-officedocument.presentationml.slide+xml"/>
  <Override PartName="/ppt/slides/slide55.xml" ContentType="application/vnd.openxmlformats-officedocument.presentationml.slide+xml"/>
  <Override PartName="/ppt/slides/slide4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_rels/notesSlide4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1.xml.rels" ContentType="application/vnd.openxmlformats-package.relationships+xml"/>
  <Override PartName="/ppt/notesSlides/notesSlide5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slide" Target="slides/slide49.xml"/><Relationship Id="rId63" Type="http://schemas.openxmlformats.org/officeDocument/2006/relationships/slide" Target="slides/slide50.xml"/><Relationship Id="rId64" Type="http://schemas.openxmlformats.org/officeDocument/2006/relationships/slide" Target="slides/slide51.xml"/><Relationship Id="rId65" Type="http://schemas.openxmlformats.org/officeDocument/2006/relationships/slide" Target="slides/slide52.xml"/><Relationship Id="rId66" Type="http://schemas.openxmlformats.org/officeDocument/2006/relationships/slide" Target="slides/slide53.xml"/><Relationship Id="rId67" Type="http://schemas.openxmlformats.org/officeDocument/2006/relationships/slide" Target="slides/slide54.xml"/><Relationship Id="rId68" Type="http://schemas.openxmlformats.org/officeDocument/2006/relationships/slide" Target="slides/slide55.xml"/><Relationship Id="rId69" Type="http://schemas.openxmlformats.org/officeDocument/2006/relationships/slide" Target="slides/slide56.xml"/><Relationship Id="rId7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E34E79B-D461-45EE-8DF2-E5C127C811C0}" type="slidenum"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sldNum" idx="14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sldNum" idx="15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sldNum" idx="15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sldNum" idx="15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sldNum" idx="15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sldNum" idx="16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sldNum" idx="16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sldNum" idx="16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sldNum" idx="16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sldNum" idx="16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sldNum" idx="16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sldNum" idx="14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sldNum" idx="16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sldNum" idx="16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sldNum" idx="16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sldNum" idx="16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sldNum" idx="17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sldNum" idx="17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sldNum" idx="17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sldNum" idx="17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sldNum" idx="17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sldNum" idx="17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sldNum" idx="14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sldNum" idx="17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sldNum" idx="17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sldNum" idx="17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sldNum" idx="17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sldNum" idx="18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sldNum" idx="18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sldNum" idx="18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sldNum" idx="18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sldNum" idx="18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 type="sldNum" idx="18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sldNum" idx="15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sldNum" idx="18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sldNum" idx="18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sldNum" idx="18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sldNum" idx="18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sldNum" idx="19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sldNum" idx="19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sldNum" idx="19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sldNum" idx="19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sldNum" idx="19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sldNum" idx="19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sldNum" idx="15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sldNum" idx="19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sldNum" idx="19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sldNum" idx="19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sldNum" idx="19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sldNum" idx="20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sldNum" idx="20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sldNum" idx="20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sldNum" idx="15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sldNum" idx="15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sldNum" idx="15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sldNum" idx="15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8BB9CA-4F7F-48C6-A7D9-91CD21E16A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4B6EC4F-F2BD-4205-8712-80E8DB1DEFF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111EF70C-3E9F-4114-8456-AF64DF337A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8709702-0F4F-4A81-A329-B56EF23AFD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C04E9D5-2A93-43D1-B78F-36EF5B0075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774E5F5-BCAB-4083-8ED3-26C6FE9B5F3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D13ED8C-153D-4AF3-8ED5-F2D9B189F74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D960B74-E1CC-44F1-BCA9-CEC5756CB51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532CB16C-AEA1-4C71-882A-827C607300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AFC1EDD-EDE5-4BBA-B0AF-A70EBF5245D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6A41A37-61A4-46CC-96CB-1340BB849ED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fr-FR" sz="6000" spc="-1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b="0" lang="fr-FR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" name="" descr=""/>
          <p:cNvPicPr/>
          <p:nvPr/>
        </p:nvPicPr>
        <p:blipFill>
          <a:blip r:embed="rId2"/>
          <a:srcRect l="30663" t="13153" r="14507" b="14474"/>
          <a:stretch/>
        </p:blipFill>
        <p:spPr>
          <a:xfrm>
            <a:off x="0" y="0"/>
            <a:ext cx="2410920" cy="3176280"/>
          </a:xfrm>
          <a:prstGeom prst="rect">
            <a:avLst/>
          </a:prstGeom>
          <a:ln w="0">
            <a:noFill/>
          </a:ln>
        </p:spPr>
      </p:pic>
      <p:pic>
        <p:nvPicPr>
          <p:cNvPr id="5" name="" descr=""/>
          <p:cNvPicPr/>
          <p:nvPr/>
        </p:nvPicPr>
        <p:blipFill>
          <a:blip r:embed="rId3"/>
          <a:stretch/>
        </p:blipFill>
        <p:spPr>
          <a:xfrm>
            <a:off x="7854840" y="5057640"/>
            <a:ext cx="4338360" cy="1735200"/>
          </a:xfrm>
          <a:prstGeom prst="rect">
            <a:avLst/>
          </a:prstGeom>
          <a:ln w="0">
            <a:noFill/>
          </a:ln>
        </p:spPr>
      </p:pic>
      <p:sp>
        <p:nvSpPr>
          <p:cNvPr id="6" name=""/>
          <p:cNvSpPr/>
          <p:nvPr/>
        </p:nvSpPr>
        <p:spPr>
          <a:xfrm>
            <a:off x="0" y="6793200"/>
            <a:ext cx="12192840" cy="64440"/>
          </a:xfrm>
          <a:prstGeom prst="rect">
            <a:avLst/>
          </a:prstGeom>
          <a:solidFill>
            <a:srgbClr val="0d9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  <a:ea typeface="Arial"/>
              </a:rPr>
              <a:t>Click icon to add picture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" descr=""/>
          <p:cNvPicPr/>
          <p:nvPr/>
        </p:nvPicPr>
        <p:blipFill>
          <a:blip r:embed="rId2"/>
          <a:srcRect l="30663" t="13153" r="14507" b="14474"/>
          <a:stretch/>
        </p:blipFill>
        <p:spPr>
          <a:xfrm>
            <a:off x="0" y="0"/>
            <a:ext cx="738720" cy="973080"/>
          </a:xfrm>
          <a:prstGeom prst="rect">
            <a:avLst/>
          </a:prstGeom>
          <a:ln w="0">
            <a:noFill/>
          </a:ln>
        </p:spPr>
      </p:pic>
      <p:sp>
        <p:nvSpPr>
          <p:cNvPr id="26" name=""/>
          <p:cNvSpPr/>
          <p:nvPr/>
        </p:nvSpPr>
        <p:spPr>
          <a:xfrm>
            <a:off x="0" y="6793200"/>
            <a:ext cx="12192840" cy="64440"/>
          </a:xfrm>
          <a:prstGeom prst="rect">
            <a:avLst/>
          </a:prstGeom>
          <a:solidFill>
            <a:srgbClr val="0d9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7" name="" descr=""/>
          <p:cNvPicPr/>
          <p:nvPr/>
        </p:nvPicPr>
        <p:blipFill>
          <a:blip r:embed="rId3"/>
          <a:stretch/>
        </p:blipFill>
        <p:spPr>
          <a:xfrm>
            <a:off x="9646200" y="6252120"/>
            <a:ext cx="1352160" cy="5407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6000" spc="-1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b="0" lang="fr-FR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9646200" y="6252120"/>
            <a:ext cx="1352160" cy="540720"/>
          </a:xfrm>
          <a:prstGeom prst="rect">
            <a:avLst/>
          </a:prstGeom>
          <a:ln w="0">
            <a:noFill/>
          </a:ln>
        </p:spPr>
      </p:pic>
      <p:sp>
        <p:nvSpPr>
          <p:cNvPr id="36" name=""/>
          <p:cNvSpPr/>
          <p:nvPr/>
        </p:nvSpPr>
        <p:spPr>
          <a:xfrm>
            <a:off x="0" y="6793200"/>
            <a:ext cx="12192840" cy="64440"/>
          </a:xfrm>
          <a:prstGeom prst="rect">
            <a:avLst/>
          </a:prstGeom>
          <a:solidFill>
            <a:srgbClr val="0d9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3" name="" descr=""/>
          <p:cNvPicPr/>
          <p:nvPr/>
        </p:nvPicPr>
        <p:blipFill>
          <a:blip r:embed="rId2"/>
          <a:srcRect l="30663" t="13153" r="14507" b="14474"/>
          <a:stretch/>
        </p:blipFill>
        <p:spPr>
          <a:xfrm>
            <a:off x="0" y="0"/>
            <a:ext cx="738720" cy="973080"/>
          </a:xfrm>
          <a:prstGeom prst="rect">
            <a:avLst/>
          </a:prstGeom>
          <a:ln w="0">
            <a:noFill/>
          </a:ln>
        </p:spPr>
      </p:pic>
      <p:sp>
        <p:nvSpPr>
          <p:cNvPr id="44" name=""/>
          <p:cNvSpPr/>
          <p:nvPr/>
        </p:nvSpPr>
        <p:spPr>
          <a:xfrm>
            <a:off x="0" y="6793200"/>
            <a:ext cx="12192840" cy="64440"/>
          </a:xfrm>
          <a:prstGeom prst="rect">
            <a:avLst/>
          </a:prstGeom>
          <a:solidFill>
            <a:srgbClr val="0d9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9646200" y="6252120"/>
            <a:ext cx="1352160" cy="5407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Modifiez les styles du texte du masque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Arial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fidoalliance.org/" TargetMode="External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link.infini.fr/totp" TargetMode="External"/><Relationship Id="rId2" Type="http://schemas.openxmlformats.org/officeDocument/2006/relationships/hyperlink" Target="http://totp@authenticationtest.com" TargetMode="External"/><Relationship Id="rId3" Type="http://schemas.openxmlformats.org/officeDocument/2006/relationships/hyperlink" Target="http://totp@authenticationtest.com" TargetMode="Externa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hyperlink" Target="https://link.infini.fr/totp" TargetMode="External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link.infini.fr/totp" TargetMode="Externa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link.infini.fr/totp" TargetMode="External"/><Relationship Id="rId2" Type="http://schemas.openxmlformats.org/officeDocument/2006/relationships/image" Target="../media/image14.png"/><Relationship Id="rId3" Type="http://schemas.openxmlformats.org/officeDocument/2006/relationships/hyperlink" Target="http://totp@authenticationtest.com" TargetMode="External"/><Relationship Id="rId4" Type="http://schemas.openxmlformats.org/officeDocument/2006/relationships/hyperlink" Target="http://totp@authenticationtest.com" TargetMode="Externa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s://psono.com" TargetMode="Externa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s://workplacemagazine.fr/profession/8974/que-representent-les-mails-dans-le-quotidien" TargetMode="Externa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https://kpaste.infomaniak.com" TargetMode="External"/><Relationship Id="rId2" Type="http://schemas.openxmlformats.org/officeDocument/2006/relationships/hyperlink" Target="https://paste.chapril.org/" TargetMode="External"/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cert.ssi.gouv.fr/uploads/CERTFR-2023-CTI-001.pdf" TargetMode="Externa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hyperlink" Target="https://www.swisstransfer.com/" TargetMode="External"/><Relationship Id="rId3" Type="http://schemas.openxmlformats.org/officeDocument/2006/relationships/hyperlink" Target="https://upload.disroot.org/" TargetMode="External"/><Relationship Id="rId4" Type="http://schemas.openxmlformats.org/officeDocument/2006/relationships/hyperlink" Target="https://lufi.ethibox.fr/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27.svg"/><Relationship Id="rId7" Type="http://schemas.openxmlformats.org/officeDocument/2006/relationships/image" Target="../media/image28.png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sv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https://seela.io/blog/google-dorks-trouver-plus-en-cherchant-moins/" TargetMode="Externa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hyperlink" Target="https://pimeyes.com/en" TargetMode="External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hyperlink" Target="https://web.archive.org/" TargetMode="External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hyperlink" Target="https://jimpl.com/" TargetMode="External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hyperlink" Target="https://blackbird-osint.herokuapp.com/" TargetMode="External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haveibeenpwned.com/" TargetMode="Externa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hyperlink" Target="https://www.pic2map.com/" TargetMode="External"/><Relationship Id="rId2" Type="http://schemas.openxmlformats.org/officeDocument/2006/relationships/hyperlink" Target="https://pimeyes.com" TargetMode="External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s://services.google.com/fh/files/blogs/google_security_infographic.pdf" TargetMode="External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hyperlink" Target="https://cyber.gouv.fr/publications/guide-dhygiene-informatique" TargetMode="External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hyperlink" Target="https://cyber.gouv.fr/publications/guide-dhygiene-informatique" TargetMode="External"/><Relationship Id="rId2" Type="http://schemas.openxmlformats.org/officeDocument/2006/relationships/hyperlink" Target="https://cyber.gouv.fr/publications/guide-dhygiene-informatique" TargetMode="External"/><Relationship Id="rId3" Type="http://schemas.openxmlformats.org/officeDocument/2006/relationships/hyperlink" Target="https://cyber.gouv.fr/publications/guide-dhygiene-informatique," TargetMode="External"/><Relationship Id="rId4" Type="http://schemas.openxmlformats.org/officeDocument/2006/relationships/hyperlink" Target="https://www.cybermalveillance.gouv.fr/" TargetMode="Externa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hyperlink" Target="https://www.cnil.fr/fr," TargetMode="External"/><Relationship Id="rId2" Type="http://schemas.openxmlformats.org/officeDocument/2006/relationships/hyperlink" Target="https://www.cnil.fr/fr," TargetMode="External"/><Relationship Id="rId3" Type="http://schemas.openxmlformats.org/officeDocument/2006/relationships/hyperlink" Target="https://diagnostic-numerique.solidatech.fr/" TargetMode="External"/><Relationship Id="rId4" Type="http://schemas.openxmlformats.org/officeDocument/2006/relationships/hyperlink" Target="https://pana-asso.org/ressources-outils/" TargetMode="External"/><Relationship Id="rId5" Type="http://schemas.openxmlformats.org/officeDocument/2006/relationships/hyperlink" Target="https://www.cyberveille-sante.gouv.fr/alertes-et-vulnerabilites" TargetMode="External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5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725920" y="731520"/>
            <a:ext cx="9143640" cy="171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6000" spc="-1" strike="noStrike">
                <a:solidFill>
                  <a:srgbClr val="000000"/>
                </a:solidFill>
                <a:latin typeface="Spartan SemiBold"/>
                <a:ea typeface="Arial"/>
              </a:rPr>
              <a:t>Atelier Cybersécurité</a:t>
            </a:r>
            <a:endParaRPr b="0" lang="fr-FR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2725920" y="5695200"/>
            <a:ext cx="5481360" cy="81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8d0052"/>
                </a:solidFill>
                <a:latin typeface="Spartan"/>
                <a:ea typeface="Spartan"/>
              </a:rPr>
              <a:t>Le </a:t>
            </a:r>
            <a:fld id="{29C7D688-00A1-4C76-8EC8-D8C0089B62FD}" type="datetime2">
              <a:rPr b="0" lang="fr-FR" sz="1400" spc="-1" strike="noStrike">
                <a:solidFill>
                  <a:srgbClr val="8d0052"/>
                </a:solidFill>
                <a:latin typeface="Spartan"/>
                <a:ea typeface="Spartan"/>
              </a:rPr>
              <a:t>jeudi 19 septembre 2024</a:t>
            </a:fld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Adrien Lasserre • adrien@paraselene.fr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Num" idx="5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8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1</a:t>
            </a:r>
            <a:br>
              <a:rPr sz="2800"/>
            </a:br>
            <a:r>
              <a:rPr b="0" lang="fr-FR" sz="28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Les bonnes pratiques en termes d’authentifications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838080" y="1277640"/>
            <a:ext cx="4767480" cy="489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TOTP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0d9ed9"/>
                </a:solidFill>
                <a:latin typeface="Arial"/>
                <a:ea typeface="Arial"/>
              </a:rPr>
              <a:t>T</a:t>
            </a:r>
            <a:r>
              <a:rPr b="0" lang="fr-FR" sz="2400" spc="-1" strike="noStrike">
                <a:solidFill>
                  <a:srgbClr val="0d9ed9"/>
                </a:solidFill>
                <a:latin typeface="Arial"/>
                <a:ea typeface="Arial"/>
              </a:rPr>
              <a:t>OTP = </a:t>
            </a:r>
            <a:r>
              <a:rPr b="1" lang="fr-FR" sz="2400" spc="-1" strike="noStrike">
                <a:solidFill>
                  <a:srgbClr val="0d9ed9"/>
                </a:solidFill>
                <a:latin typeface="Arial"/>
                <a:ea typeface="Arial"/>
              </a:rPr>
              <a:t>Time</a:t>
            </a:r>
            <a:r>
              <a:rPr b="0" lang="fr-FR" sz="2400" spc="-1" strike="noStrike">
                <a:solidFill>
                  <a:srgbClr val="0d9ed9"/>
                </a:solidFill>
                <a:latin typeface="Arial"/>
                <a:ea typeface="Arial"/>
              </a:rPr>
              <a:t> One Time Password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Sécurisation élevée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Code régénéré toutes les 30s environ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9ed9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 u="sng">
                <a:solidFill>
                  <a:srgbClr val="0d9ed9"/>
                </a:solidFill>
                <a:uFillTx/>
                <a:latin typeface="Arial"/>
                <a:ea typeface="Arial"/>
              </a:rPr>
              <a:t>Fonctionne même sans réseau !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 idx="5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rcRect l="2711" t="0" r="21186" b="0"/>
          <a:stretch/>
        </p:blipFill>
        <p:spPr>
          <a:xfrm>
            <a:off x="5606280" y="1438200"/>
            <a:ext cx="6293880" cy="464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ldNum" idx="5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8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1</a:t>
            </a:r>
            <a:br>
              <a:rPr sz="2800"/>
            </a:br>
            <a:r>
              <a:rPr b="0" lang="fr-FR" sz="28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Les bonnes pratiques en termes d’authentifications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838080" y="1277640"/>
            <a:ext cx="9143640" cy="489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Clé physiques / solutions passwordless </a:t>
            </a:r>
            <a:r>
              <a:rPr b="0" i="1" lang="fr-FR" sz="2200" spc="-1" strike="noStrike">
                <a:solidFill>
                  <a:schemeClr val="dk1"/>
                </a:solidFill>
                <a:latin typeface="Arial"/>
                <a:ea typeface="Arial"/>
              </a:rPr>
              <a:t>(« sans mot de passe »)</a:t>
            </a:r>
            <a:endParaRPr b="0" lang="fr-FR" sz="22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0d9ed9"/>
                </a:solidFill>
                <a:latin typeface="Arial"/>
                <a:ea typeface="Arial"/>
              </a:rPr>
              <a:t>FIDO</a:t>
            </a:r>
            <a:r>
              <a:rPr b="0" lang="fr-FR" sz="2400" spc="-1" strike="noStrike">
                <a:solidFill>
                  <a:srgbClr val="0d9ed9"/>
                </a:solidFill>
                <a:latin typeface="Arial"/>
                <a:ea typeface="Arial"/>
              </a:rPr>
              <a:t> (Fast Identity Online)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Alliance de grands groupes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Définit des standards de stockage d’empreinte sécurisé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Clés USB physiques : ex. </a:t>
            </a:r>
            <a:r>
              <a:rPr b="0" i="1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Yubikey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Ou clés virtuelles stockées sur les ordinateurs/téléphones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dt" idx="5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3697920" y="6264000"/>
            <a:ext cx="45550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cf : </a:t>
            </a:r>
            <a:r>
              <a:rPr b="0" lang="fr-FR" sz="24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1"/>
              </a:rPr>
              <a:t>https://fidoalliance.org/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2"/>
          <a:srcRect l="13100" t="19247" r="20080" b="13211"/>
          <a:stretch/>
        </p:blipFill>
        <p:spPr>
          <a:xfrm>
            <a:off x="8780760" y="3780720"/>
            <a:ext cx="3297600" cy="222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Num" idx="5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8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1</a:t>
            </a:r>
            <a:br>
              <a:rPr sz="2800"/>
            </a:br>
            <a:r>
              <a:rPr b="0" lang="fr-FR" sz="28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Les bonnes pratiques en termes d’authentifications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838080" y="1277640"/>
            <a:ext cx="10842120" cy="489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98906" lnSpcReduction="10000"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600" spc="-1" strike="noStrike">
                <a:solidFill>
                  <a:schemeClr val="dk1"/>
                </a:solidFill>
                <a:latin typeface="Arial"/>
                <a:ea typeface="Arial"/>
              </a:rPr>
              <a:t>Essayons ensemble le TOTP ! Le process en pratique :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394200" indent="-394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Avoir une application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 sur son téléphone (voir infra)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394200" indent="-394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Sur le service que l’on souhaite protéger, et s’il propose le MFA, configurer le MFA en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partageant la clé entre l’application et le site internet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 du service (via un SCAN de QR Code)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394200" indent="-394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Désormais,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à chaque connexion au service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 : il faut son login, mot de passe, ET le code temporaire qui sera généré par l’application.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dt" idx="5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9507600" y="630360"/>
            <a:ext cx="2333160" cy="129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Num" idx="5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8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1</a:t>
            </a:r>
            <a:br>
              <a:rPr sz="2800"/>
            </a:br>
            <a:r>
              <a:rPr b="0" lang="fr-FR" sz="28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Les bonnes pratiques en termes d’authentifications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838080" y="1277640"/>
            <a:ext cx="10842120" cy="489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600" spc="-1" strike="noStrike">
                <a:solidFill>
                  <a:schemeClr val="dk1"/>
                </a:solidFill>
                <a:latin typeface="Arial"/>
                <a:ea typeface="Arial"/>
              </a:rPr>
              <a:t>1. Application à installer (au choix). GRATUIT :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Google Authenticator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Microsoft Authenticator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FreeOTP+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FreeOTP Authenticator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OTP Auth (iPhone)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Authenticator (iPhone)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dt" idx="6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8312040" y="2946240"/>
            <a:ext cx="2923920" cy="156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ldNum" idx="6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8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1</a:t>
            </a:r>
            <a:br>
              <a:rPr sz="2800"/>
            </a:br>
            <a:r>
              <a:rPr b="0" lang="fr-FR" sz="28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Les bonnes pratiques en termes d’authentifications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838080" y="1204560"/>
            <a:ext cx="10842120" cy="489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76411"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6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4800" spc="-1" strike="noStrike">
                <a:solidFill>
                  <a:schemeClr val="dk1"/>
                </a:solidFill>
                <a:latin typeface="Arial"/>
                <a:ea typeface="Arial"/>
              </a:rPr>
              <a:t>Aller sur </a:t>
            </a:r>
            <a:r>
              <a:rPr b="1" lang="fr-FR" sz="36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1"/>
              </a:rPr>
              <a:t>https://link.infini.fr/totp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La partie gauche de l’écran simule la configuration (association du téléphone au service) :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ajouter le TOTP sur son appareil en scannant le QR Code avec l’application TOTP.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Essayer d’entrer sur le site en utilisant les informations utilisateur données ET le code temporaire que fourni l’application TOTP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Email :</a:t>
            </a:r>
            <a:r>
              <a:rPr b="0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lang="fr-FR" sz="36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2"/>
              </a:rPr>
              <a:t>t</a:t>
            </a:r>
            <a:r>
              <a:rPr b="0" lang="fr-FR" sz="36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3"/>
              </a:rPr>
              <a:t>otp@authenticationtest.com</a:t>
            </a:r>
            <a:br>
              <a:rPr sz="3600"/>
            </a:br>
            <a:r>
              <a:rPr b="0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Mot de passe :  pa$$w0rd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dt" idx="6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Num" idx="6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dt" idx="6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838080" y="104760"/>
            <a:ext cx="11121840" cy="6136920"/>
          </a:xfrm>
          <a:prstGeom prst="rect">
            <a:avLst/>
          </a:prstGeom>
          <a:ln w="0">
            <a:noFill/>
          </a:ln>
        </p:spPr>
      </p:pic>
      <p:sp>
        <p:nvSpPr>
          <p:cNvPr id="154" name=""/>
          <p:cNvSpPr/>
          <p:nvPr/>
        </p:nvSpPr>
        <p:spPr>
          <a:xfrm>
            <a:off x="4630680" y="6355800"/>
            <a:ext cx="267156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2"/>
              </a:rPr>
              <a:t>https://link.infini.fr/totp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ldNum" idx="6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8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1</a:t>
            </a:r>
            <a:br>
              <a:rPr sz="2800"/>
            </a:br>
            <a:r>
              <a:rPr b="0" lang="fr-FR" sz="28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Les bonnes pratiques en termes d’authentifications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838080" y="1204560"/>
            <a:ext cx="7226280" cy="489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6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Aller sur </a:t>
            </a:r>
            <a:r>
              <a:rPr b="1" lang="fr-FR" sz="28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1"/>
              </a:rPr>
              <a:t>https://link.infini.fr/totp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La partie gauche de l’écran simule la configuration (association du téléphone au service) :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ajouter le TOTP sur son appareil en scannant le QR Code avec l’application TOTP.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dt" idx="6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2"/>
          <a:srcRect l="0" t="24055" r="51820" b="0"/>
          <a:stretch/>
        </p:blipFill>
        <p:spPr>
          <a:xfrm>
            <a:off x="8231400" y="1581480"/>
            <a:ext cx="3773880" cy="3282480"/>
          </a:xfrm>
          <a:prstGeom prst="rect">
            <a:avLst/>
          </a:prstGeom>
          <a:ln w="0">
            <a:noFill/>
          </a:ln>
        </p:spPr>
      </p:pic>
      <p:cxnSp>
        <p:nvCxnSpPr>
          <p:cNvPr id="160" name=""/>
          <p:cNvCxnSpPr/>
          <p:nvPr/>
        </p:nvCxnSpPr>
        <p:spPr>
          <a:xfrm flipV="1">
            <a:off x="7278480" y="4669920"/>
            <a:ext cx="1461600" cy="860400"/>
          </a:xfrm>
          <a:prstGeom prst="curvedConnector3">
            <a:avLst>
              <a:gd name="adj1" fmla="val 25030"/>
            </a:avLst>
          </a:prstGeom>
          <a:ln w="19049">
            <a:solidFill>
              <a:srgbClr val="8d0052"/>
            </a:solidFill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Num" idx="6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8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1</a:t>
            </a:r>
            <a:br>
              <a:rPr sz="2800"/>
            </a:br>
            <a:r>
              <a:rPr b="0" lang="fr-FR" sz="28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Les bonnes pratiques en termes d’authentifications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838080" y="1204560"/>
            <a:ext cx="6375600" cy="3936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90336" lnSpcReduction="10000"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6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Toujours sur </a:t>
            </a:r>
            <a:r>
              <a:rPr b="1" lang="fr-FR" sz="28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1"/>
              </a:rPr>
              <a:t>https://link.infini.fr/totp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La partie droite de l’écran simule une interface de connexion.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Essayer d’entrer sur le site en utilisant les informations utilisateur données ET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le code temporaire que fourni l’application TOTP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dt" idx="6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2"/>
          <a:srcRect l="49925" t="23905" r="0" b="23659"/>
          <a:stretch/>
        </p:blipFill>
        <p:spPr>
          <a:xfrm>
            <a:off x="7935480" y="2464560"/>
            <a:ext cx="4024800" cy="2325600"/>
          </a:xfrm>
          <a:prstGeom prst="rect">
            <a:avLst/>
          </a:prstGeom>
          <a:ln w="0">
            <a:noFill/>
          </a:ln>
        </p:spPr>
      </p:pic>
      <p:sp>
        <p:nvSpPr>
          <p:cNvPr id="166" name=""/>
          <p:cNvSpPr/>
          <p:nvPr/>
        </p:nvSpPr>
        <p:spPr>
          <a:xfrm>
            <a:off x="1249200" y="5040000"/>
            <a:ext cx="5136840" cy="639720"/>
          </a:xfrm>
          <a:prstGeom prst="rect">
            <a:avLst/>
          </a:prstGeom>
          <a:noFill/>
          <a:ln w="19049">
            <a:solidFill>
              <a:srgbClr val="8d005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Email :</a:t>
            </a: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           </a:t>
            </a:r>
            <a:r>
              <a:rPr b="0" lang="fr-FR" sz="18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3"/>
              </a:rPr>
              <a:t>t</a:t>
            </a:r>
            <a:r>
              <a:rPr b="0" lang="fr-FR" sz="18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4"/>
              </a:rPr>
              <a:t>otp@authenticationtest.com</a:t>
            </a:r>
            <a:br>
              <a:rPr sz="1800"/>
            </a:b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Mot de passe :  pa$$w0rd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7" name=""/>
          <p:cNvCxnSpPr/>
          <p:nvPr/>
        </p:nvCxnSpPr>
        <p:spPr>
          <a:xfrm>
            <a:off x="6529680" y="4105800"/>
            <a:ext cx="1535400" cy="360"/>
          </a:xfrm>
          <a:prstGeom prst="straightConnector1">
            <a:avLst/>
          </a:prstGeom>
          <a:ln w="19049">
            <a:solidFill>
              <a:srgbClr val="8d0052"/>
            </a:solidFill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Num" idx="6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dt" idx="7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3571920" y="1433160"/>
            <a:ext cx="5047920" cy="4723920"/>
          </a:xfrm>
          <a:prstGeom prst="rect">
            <a:avLst/>
          </a:prstGeom>
          <a:ln w="0">
            <a:noFill/>
          </a:ln>
        </p:spPr>
      </p:pic>
      <p:sp>
        <p:nvSpPr>
          <p:cNvPr id="171" name="PlaceHolder 3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8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1</a:t>
            </a:r>
            <a:br>
              <a:rPr sz="2800"/>
            </a:br>
            <a:r>
              <a:rPr b="0" lang="fr-FR" sz="28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Les bonnes pratiques en termes d’authentifications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Num" idx="7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8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1</a:t>
            </a:r>
            <a:br>
              <a:rPr sz="2800"/>
            </a:br>
            <a:r>
              <a:rPr b="0" lang="fr-FR" sz="28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Les bonnes pratiques en termes d’authentifications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838080" y="1656000"/>
            <a:ext cx="10842120" cy="4520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600" spc="-1" strike="noStrike">
                <a:solidFill>
                  <a:schemeClr val="dk1"/>
                </a:solidFill>
                <a:latin typeface="Arial"/>
                <a:ea typeface="Arial"/>
              </a:rPr>
              <a:t>Gestionnaire de mot de passes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600" spc="-1" strike="noStrike">
              <a:solidFill>
                <a:schemeClr val="dk1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Objectif 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: ne plus avoir à créer ou se souvenir d’un mot de passe 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b0f0"/>
                </a:solidFill>
                <a:latin typeface="Arial"/>
                <a:ea typeface="Arial"/>
              </a:rPr>
              <a:t>=&gt; 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le gestionnaire le fera pour vous.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dt" idx="7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rcRect l="6002" t="10896" r="6003" b="11109"/>
          <a:stretch/>
        </p:blipFill>
        <p:spPr>
          <a:xfrm>
            <a:off x="8217720" y="3769920"/>
            <a:ext cx="3198600" cy="220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7536600" y="832320"/>
            <a:ext cx="4456080" cy="503352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sldNum" idx="3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title"/>
          </p:nvPr>
        </p:nvSpPr>
        <p:spPr>
          <a:xfrm>
            <a:off x="838080" y="321120"/>
            <a:ext cx="10515240" cy="540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1 :</a:t>
            </a:r>
            <a:br>
              <a:rPr sz="8000"/>
            </a:br>
            <a:br>
              <a:rPr sz="8000"/>
            </a:br>
            <a:r>
              <a:rPr b="0" lang="fr-FR" sz="4800" spc="-1" strike="noStrike">
                <a:solidFill>
                  <a:schemeClr val="dk1"/>
                </a:solidFill>
                <a:latin typeface="Spartan SemiBold"/>
                <a:ea typeface="Arial"/>
              </a:rPr>
              <a:t>L’importance d’une bonne authentification</a:t>
            </a:r>
            <a:br>
              <a:rPr sz="4800"/>
            </a:br>
            <a:br>
              <a:rPr sz="4800"/>
            </a:br>
            <a:r>
              <a:rPr b="0" lang="fr-FR" sz="2800" spc="-1" strike="noStrike">
                <a:solidFill>
                  <a:schemeClr val="dk1"/>
                </a:solidFill>
                <a:latin typeface="Spartan SemiBold"/>
                <a:ea typeface="Arial"/>
              </a:rPr>
              <a:t>MFA/2FA/authentification forte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 idx="3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9658440" y="4130640"/>
            <a:ext cx="2225520" cy="2225520"/>
          </a:xfrm>
          <a:prstGeom prst="rect">
            <a:avLst/>
          </a:prstGeom>
          <a:ln w="0">
            <a:noFill/>
          </a:ln>
        </p:spPr>
      </p:pic>
      <p:sp>
        <p:nvSpPr>
          <p:cNvPr id="178" name="PlaceHolder 1"/>
          <p:cNvSpPr>
            <a:spLocks noGrp="1"/>
          </p:cNvSpPr>
          <p:nvPr>
            <p:ph type="sldNum" idx="7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8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1</a:t>
            </a:r>
            <a:br>
              <a:rPr sz="2800"/>
            </a:br>
            <a:r>
              <a:rPr b="0" lang="fr-FR" sz="28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Les bonnes pratiques en termes d’authentifications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838080" y="1670400"/>
            <a:ext cx="10842120" cy="450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600" spc="-1" strike="noStrike">
                <a:solidFill>
                  <a:schemeClr val="dk1"/>
                </a:solidFill>
                <a:latin typeface="Arial"/>
                <a:ea typeface="Arial"/>
              </a:rPr>
              <a:t>Gestionnaire de mot de passes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6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BitWarden 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: une offre gratuite tout à fait utilisable.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Bien sécurisé. Pour les geeks, possibilité de l’installer chez soi (sur un NAS par exemple).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Offre Famille à moins de 4 € / mois.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dt" idx="7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Num" idx="7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8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1</a:t>
            </a:r>
            <a:br>
              <a:rPr sz="2800"/>
            </a:br>
            <a:r>
              <a:rPr b="0" lang="fr-FR" sz="28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Les bonnes pratiques en termes d’authentifications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838080" y="1626480"/>
            <a:ext cx="10842120" cy="4550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600" spc="-1" strike="noStrike">
                <a:solidFill>
                  <a:schemeClr val="dk1"/>
                </a:solidFill>
                <a:latin typeface="Arial"/>
                <a:ea typeface="Arial"/>
              </a:rPr>
              <a:t>Gestionnaire de mot de passes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Dashlane 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(payant, autour de 4 € par mois). Bonne ergonomie et accès VPN intégré.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1Password 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: payant mais avec un mode « famille » pour 5 utilisateurs, avec possibilité de partage de mots de passe entre utilisateurs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dt" idx="7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Num" idx="7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8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1</a:t>
            </a:r>
            <a:br>
              <a:rPr sz="2800"/>
            </a:br>
            <a:r>
              <a:rPr b="0" lang="fr-FR" sz="28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Les bonnes pratiques en termes d’authentifications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838080" y="1277640"/>
            <a:ext cx="10842120" cy="489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69984"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600" spc="-1" strike="noStrike">
                <a:solidFill>
                  <a:schemeClr val="dk1"/>
                </a:solidFill>
                <a:latin typeface="Arial"/>
                <a:ea typeface="Arial"/>
              </a:rPr>
              <a:t>Gestionnaire de mot de passes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Psono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 : basé sur un logiciel libre.</a:t>
            </a:r>
            <a:br>
              <a:rPr sz="2800"/>
            </a:b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Fonction par défaut de gestion de groupes. Gratuit jusqu’à dix utilisateurs. Ergonomie un peu en retrait par rapport aux mastodontes du secteur.</a:t>
            </a:r>
            <a:br>
              <a:rPr sz="2800"/>
            </a:br>
            <a:r>
              <a:rPr b="0" lang="fr-FR" sz="28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1"/>
              </a:rPr>
              <a:t>https://psono.com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Application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Passwords 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(Mot de passe) pour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Nextcloud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 : module gratuit disponible avec le logiciel Nextcloud (suite libre et gratuite d’applications collaborative).</a:t>
            </a:r>
            <a:br>
              <a:rPr sz="2800"/>
            </a:b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De très bonne facture avec des solutions mobiles et sur navigateur. Pour les personnes qui hébergent (ou souhaitent héberger) elles-mêmes leurs données !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6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KeePass 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: logiciel libre OpenSource. Ergonomie en retrait. Basé sur un logiciel à installer en local sur son ordinateur (pas de partage de comptes via son téléphone portable par exemple).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dt" idx="7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Num" idx="7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dt" idx="8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4853520" y="2156040"/>
            <a:ext cx="2156040" cy="4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2500" spc="-1" strike="noStrike">
                <a:solidFill>
                  <a:schemeClr val="dk1"/>
                </a:solidFill>
                <a:latin typeface="Arial"/>
                <a:ea typeface="Arial"/>
              </a:rPr>
              <a:t>Discussion ?</a:t>
            </a:r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3952800" y="2669040"/>
            <a:ext cx="4285800" cy="342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Num" idx="8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title"/>
          </p:nvPr>
        </p:nvSpPr>
        <p:spPr>
          <a:xfrm>
            <a:off x="838080" y="321120"/>
            <a:ext cx="10515240" cy="41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 :</a:t>
            </a:r>
            <a:br>
              <a:rPr sz="8000"/>
            </a:br>
            <a:br>
              <a:rPr sz="8000"/>
            </a:br>
            <a:r>
              <a:rPr b="0" lang="fr-FR" sz="4800" spc="-1" strike="noStrike">
                <a:solidFill>
                  <a:schemeClr val="dk1"/>
                </a:solidFill>
                <a:latin typeface="Spartan SemiBold"/>
                <a:ea typeface="Arial"/>
              </a:rPr>
              <a:t>Protéger ses informations en ligne (et sa vie privée)</a:t>
            </a:r>
            <a:endParaRPr b="0" lang="fr-FR" sz="4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dt" idx="8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4320360" y="3967200"/>
            <a:ext cx="3551040" cy="265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Num" idx="8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dt" idx="8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Arial"/>
              </a:rPr>
              <a:t>La protection des informations en ligne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614160" indent="-6141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Pour partager une information sensible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lang="fr-FR" sz="4800" spc="-1" strike="noStrike">
                <a:solidFill>
                  <a:schemeClr val="dk1"/>
                </a:solidFill>
                <a:latin typeface="Arial"/>
                <a:ea typeface="Arial"/>
              </a:rPr>
              <a:t>ne </a:t>
            </a:r>
            <a:r>
              <a:rPr b="1" lang="fr-FR" sz="4800" spc="-1" strike="noStrike">
                <a:solidFill>
                  <a:schemeClr val="dk1"/>
                </a:solidFill>
                <a:latin typeface="Arial"/>
                <a:ea typeface="Arial"/>
              </a:rPr>
              <a:t>jamais</a:t>
            </a:r>
            <a:r>
              <a:rPr b="0" lang="fr-FR" sz="4800" spc="-1" strike="noStrike">
                <a:solidFill>
                  <a:schemeClr val="dk1"/>
                </a:solidFill>
                <a:latin typeface="Arial"/>
                <a:ea typeface="Arial"/>
              </a:rPr>
              <a:t> l’envoyer directement </a:t>
            </a:r>
            <a:r>
              <a:rPr b="0" lang="fr-FR" sz="4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lang="fr-FR" sz="4800" spc="-1" strike="noStrike">
                <a:solidFill>
                  <a:schemeClr val="dk1"/>
                </a:solidFill>
                <a:latin typeface="Arial"/>
                <a:ea typeface="Arial"/>
              </a:rPr>
              <a:t>par email !</a:t>
            </a:r>
            <a:endParaRPr b="0" lang="fr-FR" sz="4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Pourquoi ?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1085760" y="2557800"/>
            <a:ext cx="556560" cy="46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5165640" y="4481640"/>
            <a:ext cx="2095200" cy="218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Num" idx="8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dt" idx="8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Arial"/>
              </a:rPr>
              <a:t>La protection des informations en ligne : partager une information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98906" lnSpcReduction="10000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Votre boîte email s’est déjà faite, ou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se fera pirater un jour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Et si ce n’est pas la votre, ce sera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celle de votre correspondant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On stocke en moyenne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plus de 3,5 Go de données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 dans ses boîtes mails ...*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Cela fait donc énormément de données susceptibles d’être piratées et ré-utilisées un jour ou l’autre.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2375280" y="6228000"/>
            <a:ext cx="669456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dk1"/>
                </a:solidFill>
                <a:latin typeface="Arial"/>
                <a:ea typeface="Arial"/>
              </a:rPr>
              <a:t>* source : Mailtoo (</a:t>
            </a:r>
            <a:r>
              <a:rPr b="0" lang="fr-FR" sz="14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1"/>
              </a:rPr>
              <a:t>https://workplacemagazine.fr/profession/8974/que-representent-les-mails-dans-le-quotidien</a:t>
            </a:r>
            <a:r>
              <a:rPr b="0" lang="fr-FR" sz="1400" spc="-1" strike="noStrike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 rot="5400000">
            <a:off x="5861880" y="3630600"/>
            <a:ext cx="556560" cy="46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Num" idx="8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dt" idx="8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partager une information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Quelle solution ?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1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Les liens de partage (à usage temporaire)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3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>
            <a:off x="1085760" y="3121200"/>
            <a:ext cx="556560" cy="46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1"/>
          <a:srcRect l="0" t="16914" r="0" b="15821"/>
          <a:stretch/>
        </p:blipFill>
        <p:spPr>
          <a:xfrm>
            <a:off x="5061600" y="4817880"/>
            <a:ext cx="2335680" cy="112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10290960" y="802440"/>
            <a:ext cx="1833840" cy="1833840"/>
          </a:xfrm>
          <a:prstGeom prst="rect">
            <a:avLst/>
          </a:prstGeom>
          <a:ln w="0">
            <a:noFill/>
          </a:ln>
        </p:spPr>
      </p:pic>
      <p:sp>
        <p:nvSpPr>
          <p:cNvPr id="217" name="PlaceHolder 1"/>
          <p:cNvSpPr>
            <a:spLocks noGrp="1"/>
          </p:cNvSpPr>
          <p:nvPr>
            <p:ph type="sldNum" idx="8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dt" idx="9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partager une information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Le fonctionnement ?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après un certain temps, le lien est invalidé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 et l’information n’est plus disponible.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tant pis si le lien reste stocké dans un email et se fait pirater plusieurs mois après :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l’information, elle, n’est plus là !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on peut aussi parfois ajouter un mot de passe sur le lien !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Num" idx="9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dt" idx="9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partager une information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Pour un mot de passe, un login ou un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texte 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: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1" lang="fr-FR" sz="28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1"/>
              </a:rPr>
              <a:t>https://kpaste.infomaniak.com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lang="fr-FR" sz="28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2"/>
              </a:rPr>
              <a:t>https://paste.chapril.org/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3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1085760" y="3121200"/>
            <a:ext cx="556560" cy="46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26" name="" descr=""/>
          <p:cNvPicPr/>
          <p:nvPr/>
        </p:nvPicPr>
        <p:blipFill>
          <a:blip r:embed="rId3"/>
          <a:stretch/>
        </p:blipFill>
        <p:spPr>
          <a:xfrm>
            <a:off x="9282600" y="4519440"/>
            <a:ext cx="2752200" cy="1657080"/>
          </a:xfrm>
          <a:prstGeom prst="rect">
            <a:avLst/>
          </a:prstGeom>
          <a:ln w="0">
            <a:noFill/>
          </a:ln>
        </p:spPr>
      </p:pic>
      <p:pic>
        <p:nvPicPr>
          <p:cNvPr id="227" name="" descr=""/>
          <p:cNvPicPr/>
          <p:nvPr/>
        </p:nvPicPr>
        <p:blipFill>
          <a:blip r:embed="rId4"/>
          <a:stretch/>
        </p:blipFill>
        <p:spPr>
          <a:xfrm>
            <a:off x="7312680" y="3020400"/>
            <a:ext cx="1794960" cy="67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ldNum" idx="3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1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Arial"/>
              </a:rPr>
              <a:t>Les bonnes pratiques en termes d’authentifications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838080" y="1919520"/>
            <a:ext cx="10515240" cy="4257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4000" spc="-1" strike="noStrike">
                <a:solidFill>
                  <a:schemeClr val="dk1"/>
                </a:solidFill>
                <a:latin typeface="Arial"/>
                <a:ea typeface="Arial"/>
              </a:rPr>
              <a:t>90% des attaques informatiques ...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5724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marL="5724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marL="5724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4000" spc="-1" strike="noStrike">
                <a:solidFill>
                  <a:schemeClr val="dk1"/>
                </a:solidFill>
                <a:latin typeface="Arial"/>
                <a:ea typeface="Arial"/>
              </a:rPr>
              <a:t>... commencent par un email !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2272680" y="5806800"/>
            <a:ext cx="701532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Source </a:t>
            </a: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: doigt mouillé .. mais il est généralement admis que l’email est le principal vecteur d’attaque (cf ANSSI : </a:t>
            </a:r>
            <a:r>
              <a:rPr b="0" lang="fr-FR" sz="18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1"/>
              </a:rPr>
              <a:t>https://www.cert.ssi.gouv.fr/uploads/CERTFR-2023-CTI-001.pdf</a:t>
            </a: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5553720" y="2744640"/>
            <a:ext cx="850680" cy="84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9297000" y="851760"/>
            <a:ext cx="2857320" cy="1599840"/>
          </a:xfrm>
          <a:prstGeom prst="rect">
            <a:avLst/>
          </a:prstGeom>
          <a:ln w="0">
            <a:noFill/>
          </a:ln>
        </p:spPr>
      </p:pic>
      <p:sp>
        <p:nvSpPr>
          <p:cNvPr id="229" name="PlaceHolder 1"/>
          <p:cNvSpPr>
            <a:spLocks noGrp="1"/>
          </p:cNvSpPr>
          <p:nvPr>
            <p:ph type="sldNum" idx="9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dt" idx="9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partager une information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77839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Pour un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document 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(copie de pièce d’identité, contrat, etc ..) :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1" lang="fr-FR" sz="36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2"/>
              </a:rPr>
              <a:t>https://www.swisstransfer.com/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lang="fr-FR" sz="28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3"/>
              </a:rPr>
              <a:t>https://upload.disroot.org/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 ou </a:t>
            </a:r>
            <a:r>
              <a:rPr b="0" lang="fr-FR" sz="28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4"/>
              </a:rPr>
              <a:t>https://lufi.ethibox.fr/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(limité à 2Gb, mais gratuit </a:t>
            </a:r>
            <a:r>
              <a:rPr b="0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et très sécurisé)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Proton Drive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(nécessite un compte payant, mais c’est l’une des solutions les 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plus sûres sur le marché actuellement)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1085760" y="2769480"/>
            <a:ext cx="556560" cy="46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4" name="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7763040" y="2696400"/>
            <a:ext cx="1694880" cy="614880"/>
          </a:xfrm>
          <a:prstGeom prst="rect">
            <a:avLst/>
          </a:prstGeom>
          <a:ln w="0">
            <a:noFill/>
          </a:ln>
        </p:spPr>
      </p:pic>
      <p:pic>
        <p:nvPicPr>
          <p:cNvPr id="235" name="" descr=""/>
          <p:cNvPicPr/>
          <p:nvPr/>
        </p:nvPicPr>
        <p:blipFill>
          <a:blip r:embed="rId7"/>
          <a:stretch/>
        </p:blipFill>
        <p:spPr>
          <a:xfrm>
            <a:off x="914400" y="4745160"/>
            <a:ext cx="914040" cy="78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Num" idx="9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dt" idx="9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partager une information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2. Ne pas laisser de traces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Navigation privée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VPN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TOR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Attentions aux fichiers téléchargés / corbeille / métadonnées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9642960" y="1373040"/>
            <a:ext cx="2368440" cy="196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ldNum" idx="9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dt" idx="9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partager une information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838080" y="184356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rgbClr val="0d9ed9"/>
                </a:solidFill>
                <a:latin typeface="Arial"/>
                <a:ea typeface="Arial"/>
              </a:rPr>
              <a:t>OSINT : </a:t>
            </a:r>
            <a:r>
              <a:rPr b="1" i="1" lang="fr-FR" sz="2800" spc="-1" strike="noStrike">
                <a:solidFill>
                  <a:srgbClr val="0d9ed9"/>
                </a:solidFill>
                <a:latin typeface="Arial"/>
                <a:ea typeface="Arial"/>
              </a:rPr>
              <a:t>Open Source INTelligence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Ou « 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renseignement en sources ouvertes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 »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8d0052"/>
                </a:solidFill>
                <a:latin typeface="Arial"/>
                <a:ea typeface="Arial"/>
              </a:rPr>
              <a:t>=&gt; Il est difficile d’être anonyme sur internet !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45" name="" descr=""/>
          <p:cNvPicPr/>
          <p:nvPr/>
        </p:nvPicPr>
        <p:blipFill>
          <a:blip r:embed="rId1"/>
          <a:stretch/>
        </p:blipFill>
        <p:spPr>
          <a:xfrm>
            <a:off x="9304200" y="1800360"/>
            <a:ext cx="2199960" cy="171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Num" idx="9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838080" y="1633320"/>
            <a:ext cx="10515240" cy="49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Spartan SemiBold"/>
                <a:ea typeface="Spartan SemiBold"/>
              </a:rPr>
              <a:t>1. Google !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dt" idx="10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838080" y="2346480"/>
            <a:ext cx="10841760" cy="344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marL="284040" indent="-2840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Dans le « Renseignement en sources ouvertes », Google est l’un des plus précieux allié !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84040" indent="-2840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Il peut aussi chercher des images inversées (Google Image &gt; </a:t>
            </a:r>
            <a:r>
              <a:rPr b="0" i="1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Glisser-déposer</a:t>
            </a: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 l’image à chercher)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84040" indent="-2840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Il existe des techniques avancées, nommées « Google Dorks »</a:t>
            </a:r>
            <a:br>
              <a:rPr sz="2000"/>
            </a:br>
            <a:r>
              <a:rPr b="0" lang="fr-FR" sz="20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1"/>
              </a:rPr>
              <a:t>https://seela.io/blog/google-dorks-trouver-plus-en-cherchant-moins/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Exemples </a:t>
            </a: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: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684000" indent="-2840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Liste de documents sur un serveur FTP :    </a:t>
            </a:r>
            <a:r>
              <a:rPr b="0" lang="fr-FR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intitle:"index of" inurl:ftp;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684000" indent="-2840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Fichier wp-config non protégé:</a:t>
            </a:r>
            <a:r>
              <a:rPr b="0" lang="fr-FR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 inurl:wp-config intext:"DB_PASSWORD";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Num" idx="10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838080" y="1633320"/>
            <a:ext cx="10515240" cy="49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Spartan SemiBold"/>
                <a:ea typeface="Spartan SemiBold"/>
              </a:rPr>
              <a:t>2. Pimeyes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dt" idx="10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54" name=""/>
          <p:cNvSpPr/>
          <p:nvPr/>
        </p:nvSpPr>
        <p:spPr>
          <a:xfrm>
            <a:off x="838080" y="2346480"/>
            <a:ext cx="10862640" cy="100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0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1"/>
              </a:rPr>
              <a:t>https://pimeyes.com/en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684000" indent="-2840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Permet de retrouver des personnes en ligne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2"/>
          <a:stretch/>
        </p:blipFill>
        <p:spPr>
          <a:xfrm>
            <a:off x="4417200" y="3914640"/>
            <a:ext cx="3020400" cy="2079000"/>
          </a:xfrm>
          <a:prstGeom prst="rect">
            <a:avLst/>
          </a:prstGeom>
          <a:ln w="0">
            <a:noFill/>
          </a:ln>
        </p:spPr>
      </p:pic>
      <p:sp>
        <p:nvSpPr>
          <p:cNvPr id="256" name="PlaceHolder 4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Num" idx="10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838080" y="1633320"/>
            <a:ext cx="10515240" cy="49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Spartan SemiBold"/>
                <a:ea typeface="Spartan SemiBold"/>
              </a:rPr>
              <a:t>3. The Way Back Machine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dt" idx="10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60" name=""/>
          <p:cNvSpPr/>
          <p:nvPr/>
        </p:nvSpPr>
        <p:spPr>
          <a:xfrm>
            <a:off x="838080" y="2346480"/>
            <a:ext cx="1089216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1"/>
              </a:rPr>
              <a:t>https://web.archive.org/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84040" indent="-2840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Retrouver des archives de sites internets (parfois disparus)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1" name="" descr=""/>
          <p:cNvPicPr/>
          <p:nvPr/>
        </p:nvPicPr>
        <p:blipFill>
          <a:blip r:embed="rId2"/>
          <a:stretch/>
        </p:blipFill>
        <p:spPr>
          <a:xfrm>
            <a:off x="4073760" y="4036680"/>
            <a:ext cx="3847680" cy="1561680"/>
          </a:xfrm>
          <a:prstGeom prst="rect">
            <a:avLst/>
          </a:prstGeom>
          <a:ln w="0">
            <a:noFill/>
          </a:ln>
        </p:spPr>
      </p:pic>
      <p:sp>
        <p:nvSpPr>
          <p:cNvPr id="262" name="PlaceHolder 4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Num" idx="10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838080" y="1633320"/>
            <a:ext cx="10515240" cy="49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Spartan SemiBold"/>
                <a:ea typeface="Spartan SemiBold"/>
              </a:rPr>
              <a:t>4. EXIF Data Viewer (JIMPL)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dt" idx="10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66" name=""/>
          <p:cNvSpPr/>
          <p:nvPr/>
        </p:nvSpPr>
        <p:spPr>
          <a:xfrm>
            <a:off x="838080" y="2346480"/>
            <a:ext cx="1091124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1"/>
              </a:rPr>
              <a:t>https://jimpl.com/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84040" indent="-2840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Récupérer les données EXIF d’une image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2"/>
          <a:stretch/>
        </p:blipFill>
        <p:spPr>
          <a:xfrm>
            <a:off x="4125240" y="4068000"/>
            <a:ext cx="2647440" cy="1333080"/>
          </a:xfrm>
          <a:prstGeom prst="rect">
            <a:avLst/>
          </a:prstGeom>
          <a:ln w="0">
            <a:noFill/>
          </a:ln>
        </p:spPr>
      </p:pic>
      <p:sp>
        <p:nvSpPr>
          <p:cNvPr id="268" name="PlaceHolder 4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Num" idx="10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838080" y="1633320"/>
            <a:ext cx="10515240" cy="49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Spartan SemiBold"/>
                <a:ea typeface="Spartan SemiBold"/>
              </a:rPr>
              <a:t>5. Blackbird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dt" idx="10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72" name=""/>
          <p:cNvSpPr/>
          <p:nvPr/>
        </p:nvSpPr>
        <p:spPr>
          <a:xfrm>
            <a:off x="838080" y="2346480"/>
            <a:ext cx="1094292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1"/>
              </a:rPr>
              <a:t>https://blackbird-osint.herokuapp.com/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84040" indent="-2840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Récupérer des données sur des comptes utilisateurs en partant du </a:t>
            </a:r>
            <a:r>
              <a:rPr b="0" i="1" lang="fr-FR" sz="1800" spc="-1" strike="noStrike">
                <a:solidFill>
                  <a:schemeClr val="dk1"/>
                </a:solidFill>
                <a:latin typeface="Arial"/>
                <a:ea typeface="Arial"/>
              </a:rPr>
              <a:t>login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3" name="" descr=""/>
          <p:cNvPicPr/>
          <p:nvPr/>
        </p:nvPicPr>
        <p:blipFill>
          <a:blip r:embed="rId2"/>
          <a:stretch/>
        </p:blipFill>
        <p:spPr>
          <a:xfrm>
            <a:off x="5146560" y="3917520"/>
            <a:ext cx="1898280" cy="2552400"/>
          </a:xfrm>
          <a:prstGeom prst="rect">
            <a:avLst/>
          </a:prstGeom>
          <a:ln w="0">
            <a:noFill/>
          </a:ln>
        </p:spPr>
      </p:pic>
      <p:sp>
        <p:nvSpPr>
          <p:cNvPr id="274" name="PlaceHolder 4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Num" idx="10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838080" y="3115440"/>
            <a:ext cx="10515240" cy="49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96763"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d9ed9"/>
                </a:solidFill>
                <a:latin typeface="Spartan SemiBold"/>
                <a:ea typeface="Spartan SemiBold"/>
              </a:rPr>
              <a:t>Des méthodes pour essayer de rester un peu plus anonyme ...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dt" idx="1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Num" idx="11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dt" idx="11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Navigation privée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Firefox : </a:t>
            </a:r>
            <a:r>
              <a:rPr b="0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Nouvelle fenêtre privée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Chrome : </a:t>
            </a:r>
            <a:r>
              <a:rPr b="0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Nouvelle fenêtre </a:t>
            </a:r>
            <a:br>
              <a:rPr sz="2800"/>
            </a:br>
            <a:r>
              <a:rPr b="0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0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de navigation privée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83" name="" descr=""/>
          <p:cNvPicPr/>
          <p:nvPr/>
        </p:nvPicPr>
        <p:blipFill>
          <a:blip r:embed="rId1"/>
          <a:srcRect l="0" t="0" r="0" b="38017"/>
          <a:stretch/>
        </p:blipFill>
        <p:spPr>
          <a:xfrm>
            <a:off x="6735960" y="1329840"/>
            <a:ext cx="3653280" cy="2534760"/>
          </a:xfrm>
          <a:prstGeom prst="rect">
            <a:avLst/>
          </a:prstGeom>
          <a:ln w="0">
            <a:noFill/>
          </a:ln>
        </p:spPr>
      </p:pic>
      <p:pic>
        <p:nvPicPr>
          <p:cNvPr id="284" name="" descr=""/>
          <p:cNvPicPr/>
          <p:nvPr/>
        </p:nvPicPr>
        <p:blipFill>
          <a:blip r:embed="rId2"/>
          <a:srcRect l="8691" t="12857" r="0" b="46577"/>
          <a:stretch/>
        </p:blipFill>
        <p:spPr>
          <a:xfrm>
            <a:off x="6735960" y="4590000"/>
            <a:ext cx="4674240" cy="176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1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Arial"/>
              </a:rPr>
              <a:t>Les bonnes pratiques en termes d’authentifications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838080" y="1919520"/>
            <a:ext cx="10515240" cy="3853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4000" spc="-1" strike="noStrike">
                <a:solidFill>
                  <a:schemeClr val="dk1"/>
                </a:solidFill>
                <a:latin typeface="Arial"/>
                <a:ea typeface="Arial"/>
              </a:rPr>
              <a:t>Vos données ont-elles déjà fuité ?</a:t>
            </a:r>
            <a:br>
              <a:rPr sz="4000"/>
            </a:br>
            <a:r>
              <a:rPr b="1" lang="fr-FR" sz="4000" spc="-1" strike="noStrike">
                <a:solidFill>
                  <a:schemeClr val="dk1"/>
                </a:solidFill>
                <a:latin typeface="Arial"/>
                <a:ea typeface="Arial"/>
              </a:rPr>
              <a:t>Faites le test :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5724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marL="5724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marL="5724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48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1"/>
              </a:rPr>
              <a:t>https://haveibeenpwned.com</a:t>
            </a:r>
            <a:endParaRPr b="0" lang="fr-FR" sz="4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2"/>
          <a:stretch/>
        </p:blipFill>
        <p:spPr>
          <a:xfrm>
            <a:off x="9524880" y="1821600"/>
            <a:ext cx="1904760" cy="114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Num" idx="11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dt" idx="11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96763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Qu’est-ce que ça change ?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Tous les cookies (mots de passes enregistrés, sessions ouvertes ..),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tout l’historique de navigation,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Bref, toute « trace » de votre activité de navigation </a:t>
            </a:r>
            <a:r>
              <a:rPr b="1" lang="fr-FR" sz="2800" spc="-1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</a:rPr>
              <a:t>sur votre ordinateur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 est supprimée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une fois la session terminée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 (fermeture du navigateur)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Num" idx="1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dt" idx="1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882000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Attention !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Cela ne vous rend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pas anonyme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 sur le réseau :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La personne qui gère le réseau (Wifi / Entreprise) peut identifier les sites visités,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Et les sites visités enregistrent votre adresse IP.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93" name="" descr=""/>
          <p:cNvPicPr/>
          <p:nvPr/>
        </p:nvPicPr>
        <p:blipFill>
          <a:blip r:embed="rId1"/>
          <a:srcRect l="8587" t="0" r="0" b="9959"/>
          <a:stretch/>
        </p:blipFill>
        <p:spPr>
          <a:xfrm>
            <a:off x="9658440" y="1281240"/>
            <a:ext cx="2373840" cy="233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ldNum" idx="11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dt" idx="11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VPNs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Créé un </a:t>
            </a:r>
            <a:r>
              <a:rPr b="1" lang="fr-FR" sz="28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tunnel crypté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 pour toutes vos connexions applicatives (web mais aussi mail, Signal, Netflix etc ..),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Nécessite une application dédiée.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Généralement payant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ATTENTION 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: cela </a:t>
            </a:r>
            <a:r>
              <a:rPr b="0" lang="fr-FR" sz="2800" spc="-1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</a:rPr>
              <a:t>ne masque pas vos traces </a:t>
            </a:r>
            <a:r>
              <a:rPr b="0" i="1" lang="fr-FR" sz="2800" spc="-1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</a:rPr>
              <a:t>sur l’ordinateur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"/>
          <p:cNvSpPr/>
          <p:nvPr/>
        </p:nvSpPr>
        <p:spPr>
          <a:xfrm>
            <a:off x="498960" y="4548240"/>
            <a:ext cx="375480" cy="375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0d9e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Num" idx="11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dt" idx="12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02" name="" descr=""/>
          <p:cNvPicPr/>
          <p:nvPr/>
        </p:nvPicPr>
        <p:blipFill>
          <a:blip r:embed="rId1"/>
          <a:stretch/>
        </p:blipFill>
        <p:spPr>
          <a:xfrm>
            <a:off x="1792080" y="1220760"/>
            <a:ext cx="8019720" cy="4171680"/>
          </a:xfrm>
          <a:prstGeom prst="rect">
            <a:avLst/>
          </a:prstGeom>
          <a:ln w="0">
            <a:noFill/>
          </a:ln>
        </p:spPr>
      </p:pic>
      <p:cxnSp>
        <p:nvCxnSpPr>
          <p:cNvPr id="303" name=""/>
          <p:cNvCxnSpPr/>
          <p:nvPr/>
        </p:nvCxnSpPr>
        <p:spPr>
          <a:xfrm>
            <a:off x="7842600" y="3762000"/>
            <a:ext cx="360" cy="1683360"/>
          </a:xfrm>
          <a:prstGeom prst="straightConnector1">
            <a:avLst/>
          </a:prstGeom>
          <a:ln w="19049">
            <a:solidFill>
              <a:srgbClr val="5b9bd5">
                <a:shade val="50000"/>
              </a:srgbClr>
            </a:solidFill>
            <a:tailEnd len="med" type="arrow" w="med"/>
          </a:ln>
        </p:spPr>
      </p:cxnSp>
      <p:sp>
        <p:nvSpPr>
          <p:cNvPr id="304" name=""/>
          <p:cNvSpPr/>
          <p:nvPr/>
        </p:nvSpPr>
        <p:spPr>
          <a:xfrm>
            <a:off x="4823640" y="5593320"/>
            <a:ext cx="6038280" cy="47124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"/>
          <p:cNvSpPr/>
          <p:nvPr/>
        </p:nvSpPr>
        <p:spPr>
          <a:xfrm>
            <a:off x="5802120" y="5658120"/>
            <a:ext cx="464508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fr-FR" sz="1400" spc="-1" strike="noStrike">
                <a:solidFill>
                  <a:schemeClr val="dk1"/>
                </a:solidFill>
                <a:latin typeface="Arial"/>
                <a:ea typeface="Arial"/>
              </a:rPr>
              <a:t>Internet (depuis l’emplacement du VPN)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ldNum" idx="1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dt" idx="1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96763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TOR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Réseau basé sur du « Peer to peer » </a:t>
            </a:r>
            <a:r>
              <a:rPr b="0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(pair à pair)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Les sites sur lesquels vous naviguez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ne connaissent pas votre IP réelle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Il est compliqué pour un observateur sur le réseau de savoir ce que vous consultez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Plus lent, nécessite un navigateur spécifique (</a:t>
            </a:r>
            <a:r>
              <a:rPr b="0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Brave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 le propose en option)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ATTENTION 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: cela ne masque pas vos traces </a:t>
            </a:r>
            <a:r>
              <a:rPr b="0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sur l’ordinateur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10" name="" descr=""/>
          <p:cNvPicPr/>
          <p:nvPr/>
        </p:nvPicPr>
        <p:blipFill>
          <a:blip r:embed="rId1"/>
          <a:stretch/>
        </p:blipFill>
        <p:spPr>
          <a:xfrm>
            <a:off x="9912240" y="996480"/>
            <a:ext cx="2169000" cy="165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Num" idx="12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dt" idx="12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TOR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15" name="" descr=""/>
          <p:cNvPicPr/>
          <p:nvPr/>
        </p:nvPicPr>
        <p:blipFill>
          <a:blip r:embed="rId1"/>
          <a:stretch/>
        </p:blipFill>
        <p:spPr>
          <a:xfrm>
            <a:off x="660960" y="1121400"/>
            <a:ext cx="10625040" cy="513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ldNum" idx="12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dt" idx="12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98192" lnSpcReduction="10000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Métadonnées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Attention aux fichiers téléchargés jamais supprimés ..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.. et aux fichiers supprimés jamais vidés (corbeille).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Photos : 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elles contiennent parfois des métadonnées (EXIF)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Voir par exemple : </a:t>
            </a:r>
            <a:r>
              <a:rPr b="0" lang="fr-FR" sz="24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1"/>
              </a:rPr>
              <a:t>https://www.pic2map.com/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(sachant qu’on peut maintenant retrouver les photos d’une personne sur le web via sa photo et de la reconnaissance visuelle, cf : </a:t>
            </a:r>
            <a:r>
              <a:rPr b="0" lang="fr-FR" sz="22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2"/>
              </a:rPr>
              <a:t>https://pimeyes.com</a:t>
            </a: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ldNum" idx="1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dt" idx="1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2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La protection des informations en ligne : ne pas laisser de traces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653400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96763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Bonus : navigation web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Activer l’option « https only » qui force la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navigation https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Installer le module « 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uBlock Origin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 » qui limite les cookies traceurs et les publicités tierces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24" name="" descr=""/>
          <p:cNvPicPr/>
          <p:nvPr/>
        </p:nvPicPr>
        <p:blipFill>
          <a:blip r:embed="rId1"/>
          <a:stretch/>
        </p:blipFill>
        <p:spPr>
          <a:xfrm>
            <a:off x="7510680" y="4478760"/>
            <a:ext cx="1771200" cy="1771200"/>
          </a:xfrm>
          <a:prstGeom prst="rect">
            <a:avLst/>
          </a:prstGeom>
          <a:ln w="0">
            <a:noFill/>
          </a:ln>
        </p:spPr>
      </p:pic>
      <p:pic>
        <p:nvPicPr>
          <p:cNvPr id="325" name="" descr=""/>
          <p:cNvPicPr/>
          <p:nvPr/>
        </p:nvPicPr>
        <p:blipFill>
          <a:blip r:embed="rId2"/>
          <a:stretch/>
        </p:blipFill>
        <p:spPr>
          <a:xfrm>
            <a:off x="7209720" y="2189520"/>
            <a:ext cx="4411800" cy="167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ldNum" idx="12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dt" idx="13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28" name=""/>
          <p:cNvSpPr/>
          <p:nvPr/>
        </p:nvSpPr>
        <p:spPr>
          <a:xfrm>
            <a:off x="4853520" y="2156040"/>
            <a:ext cx="2156040" cy="4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2500" spc="-1" strike="noStrike">
                <a:solidFill>
                  <a:schemeClr val="dk1"/>
                </a:solidFill>
                <a:latin typeface="Arial"/>
                <a:ea typeface="Arial"/>
              </a:rPr>
              <a:t>Discussion ?</a:t>
            </a:r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9" name="" descr=""/>
          <p:cNvPicPr/>
          <p:nvPr/>
        </p:nvPicPr>
        <p:blipFill>
          <a:blip r:embed="rId1"/>
          <a:stretch/>
        </p:blipFill>
        <p:spPr>
          <a:xfrm>
            <a:off x="3952800" y="2669040"/>
            <a:ext cx="4285800" cy="342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ldNum" idx="13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title"/>
          </p:nvPr>
        </p:nvSpPr>
        <p:spPr>
          <a:xfrm>
            <a:off x="838080" y="321120"/>
            <a:ext cx="10515240" cy="41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3 :</a:t>
            </a:r>
            <a:br>
              <a:rPr sz="8000"/>
            </a:br>
            <a:br>
              <a:rPr sz="8000"/>
            </a:br>
            <a:r>
              <a:rPr b="0" lang="fr-FR" sz="4800" spc="-1" strike="noStrike">
                <a:solidFill>
                  <a:schemeClr val="dk1"/>
                </a:solidFill>
                <a:latin typeface="Spartan SemiBold"/>
                <a:ea typeface="Arial"/>
              </a:rPr>
              <a:t>Maintenir une « hygiène numérique »</a:t>
            </a:r>
            <a:endParaRPr b="0" lang="fr-FR" sz="4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dt" idx="13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333" name="" descr=""/>
          <p:cNvPicPr/>
          <p:nvPr/>
        </p:nvPicPr>
        <p:blipFill>
          <a:blip r:embed="rId1"/>
          <a:stretch/>
        </p:blipFill>
        <p:spPr>
          <a:xfrm>
            <a:off x="3476520" y="3719520"/>
            <a:ext cx="5238360" cy="281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9820800" y="2062080"/>
            <a:ext cx="1904760" cy="114264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sldNum" idx="4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dt" idx="4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1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Arial"/>
              </a:rPr>
              <a:t>Les bonnes pratiques en termes d’authentifications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838080" y="1919520"/>
            <a:ext cx="10515240" cy="247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88908" lnSpcReduction="20000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Have I Been Pwned : contient 12 milliards de comptes dont les identifiants ont été volés et publiés.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Sondage Google 2019 : </a:t>
            </a:r>
            <a:r>
              <a:rPr b="1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67% des répondants réutilisent leur mot de passe entre différents services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2526120" y="6416280"/>
            <a:ext cx="669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marL="57240" defTabSz="914400"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2"/>
              </a:rPr>
              <a:t>https://services.google.com/fh/files/blogs/google_security_infographic.pdf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Num" idx="1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dt" idx="13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3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Arial"/>
              </a:rPr>
              <a:t>Hygiène numérique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L’ANSSI a édité le </a:t>
            </a:r>
            <a:r>
              <a:rPr b="1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« Guide d’Hygiène Informatique »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Disponible gratuitement en ligne :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1"/>
              </a:rPr>
              <a:t>https://cyber.gouv.fr/publications/guide-dhygiene-informatique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38" name="" descr=""/>
          <p:cNvPicPr/>
          <p:nvPr/>
        </p:nvPicPr>
        <p:blipFill>
          <a:blip r:embed="rId2"/>
          <a:stretch/>
        </p:blipFill>
        <p:spPr>
          <a:xfrm>
            <a:off x="3722040" y="3943440"/>
            <a:ext cx="4573080" cy="259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Num" idx="13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dt" idx="13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3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Arial"/>
              </a:rPr>
              <a:t>Hygiène numérique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42 mesures, 72 pages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Certaines mesures sont d’ordre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technique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D’autres simplement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organisationnelles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Dans cet Atelier : on va les résumer en 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2x8 mesures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i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(plutôt ciblées entrepreneurs individuels)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ldNum" idx="13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dt" idx="13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3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Arial"/>
              </a:rPr>
              <a:t>Hygiène numérique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4623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Auto-évaluation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Lire chaque mesure (« exigence ») et se situer par rapport à son activité professionnelle selon cette échelle de maturité :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1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0 : tout est à faire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1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4 : exigence entièrement remplie.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" name=""/>
          <p:cNvSpPr/>
          <p:nvPr/>
        </p:nvSpPr>
        <p:spPr>
          <a:xfrm>
            <a:off x="1305720" y="4498560"/>
            <a:ext cx="380520" cy="2635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Num" idx="13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dt" idx="14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3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Arial"/>
              </a:rPr>
              <a:t>Hygiène numérique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838080" y="1553400"/>
            <a:ext cx="10515240" cy="1582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Faire le total pour chaque série de mesures (prioritaires et complémentaires)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Et vous situer sur l’échelle de « maturité numérique » globale  :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352" name=""/>
          <p:cNvCxnSpPr/>
          <p:nvPr/>
        </p:nvCxnSpPr>
        <p:spPr>
          <a:xfrm>
            <a:off x="1320120" y="4879440"/>
            <a:ext cx="9246960" cy="360"/>
          </a:xfrm>
          <a:prstGeom prst="straightConnector1">
            <a:avLst/>
          </a:prstGeom>
          <a:ln w="38099">
            <a:solidFill>
              <a:srgbClr val="8d0052"/>
            </a:solidFill>
          </a:ln>
        </p:spPr>
      </p:cxnSp>
      <p:sp>
        <p:nvSpPr>
          <p:cNvPr id="353" name=""/>
          <p:cNvSpPr/>
          <p:nvPr/>
        </p:nvSpPr>
        <p:spPr>
          <a:xfrm>
            <a:off x="1173960" y="5063040"/>
            <a:ext cx="43704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0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"/>
          <p:cNvSpPr/>
          <p:nvPr/>
        </p:nvSpPr>
        <p:spPr>
          <a:xfrm>
            <a:off x="10411560" y="5136120"/>
            <a:ext cx="69156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32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55" name=""/>
          <p:cNvCxnSpPr/>
          <p:nvPr/>
        </p:nvCxnSpPr>
        <p:spPr>
          <a:xfrm>
            <a:off x="6095880" y="4667040"/>
            <a:ext cx="360" cy="469440"/>
          </a:xfrm>
          <a:prstGeom prst="straightConnector1">
            <a:avLst/>
          </a:prstGeom>
          <a:ln w="19049">
            <a:solidFill>
              <a:srgbClr val="00b0f0"/>
            </a:solidFill>
          </a:ln>
        </p:spPr>
      </p:cxnSp>
      <p:sp>
        <p:nvSpPr>
          <p:cNvPr id="356" name=""/>
          <p:cNvSpPr/>
          <p:nvPr/>
        </p:nvSpPr>
        <p:spPr>
          <a:xfrm>
            <a:off x="5724000" y="5136120"/>
            <a:ext cx="69156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16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57" name=""/>
          <p:cNvCxnSpPr/>
          <p:nvPr/>
        </p:nvCxnSpPr>
        <p:spPr>
          <a:xfrm>
            <a:off x="8537040" y="4667040"/>
            <a:ext cx="360" cy="469440"/>
          </a:xfrm>
          <a:prstGeom prst="straightConnector1">
            <a:avLst/>
          </a:prstGeom>
          <a:ln w="19049">
            <a:solidFill>
              <a:srgbClr val="00b0f0"/>
            </a:solidFill>
          </a:ln>
        </p:spPr>
      </p:cxnSp>
      <p:cxnSp>
        <p:nvCxnSpPr>
          <p:cNvPr id="358" name=""/>
          <p:cNvCxnSpPr/>
          <p:nvPr/>
        </p:nvCxnSpPr>
        <p:spPr>
          <a:xfrm>
            <a:off x="3648600" y="4645080"/>
            <a:ext cx="360" cy="469440"/>
          </a:xfrm>
          <a:prstGeom prst="straightConnector1">
            <a:avLst/>
          </a:prstGeom>
          <a:ln w="19049">
            <a:solidFill>
              <a:srgbClr val="00b0f0"/>
            </a:solidFill>
          </a:ln>
        </p:spPr>
      </p:cxnSp>
      <p:sp>
        <p:nvSpPr>
          <p:cNvPr id="359" name=""/>
          <p:cNvSpPr/>
          <p:nvPr/>
        </p:nvSpPr>
        <p:spPr>
          <a:xfrm>
            <a:off x="3137040" y="5114160"/>
            <a:ext cx="102456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8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"/>
          <p:cNvSpPr/>
          <p:nvPr/>
        </p:nvSpPr>
        <p:spPr>
          <a:xfrm>
            <a:off x="8025120" y="5136120"/>
            <a:ext cx="102564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chemeClr val="dk1"/>
                </a:solidFill>
                <a:latin typeface="Arial"/>
                <a:ea typeface="Arial"/>
              </a:rPr>
              <a:t>24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1" name="" descr=""/>
          <p:cNvPicPr/>
          <p:nvPr/>
        </p:nvPicPr>
        <p:blipFill>
          <a:blip r:embed="rId1"/>
          <a:stretch/>
        </p:blipFill>
        <p:spPr>
          <a:xfrm>
            <a:off x="1890360" y="3619440"/>
            <a:ext cx="1114200" cy="1371240"/>
          </a:xfrm>
          <a:prstGeom prst="rect">
            <a:avLst/>
          </a:prstGeom>
          <a:ln w="0">
            <a:noFill/>
          </a:ln>
        </p:spPr>
      </p:pic>
      <p:pic>
        <p:nvPicPr>
          <p:cNvPr id="362" name="" descr=""/>
          <p:cNvPicPr/>
          <p:nvPr/>
        </p:nvPicPr>
        <p:blipFill>
          <a:blip r:embed="rId2"/>
          <a:stretch/>
        </p:blipFill>
        <p:spPr>
          <a:xfrm>
            <a:off x="4469400" y="3727080"/>
            <a:ext cx="1047240" cy="1152000"/>
          </a:xfrm>
          <a:prstGeom prst="rect">
            <a:avLst/>
          </a:prstGeom>
          <a:ln w="0">
            <a:noFill/>
          </a:ln>
        </p:spPr>
      </p:pic>
      <p:pic>
        <p:nvPicPr>
          <p:cNvPr id="363" name="" descr=""/>
          <p:cNvPicPr/>
          <p:nvPr/>
        </p:nvPicPr>
        <p:blipFill>
          <a:blip r:embed="rId3"/>
          <a:stretch/>
        </p:blipFill>
        <p:spPr>
          <a:xfrm>
            <a:off x="6770160" y="3727080"/>
            <a:ext cx="1085400" cy="1142640"/>
          </a:xfrm>
          <a:prstGeom prst="rect">
            <a:avLst/>
          </a:prstGeom>
          <a:ln w="0">
            <a:noFill/>
          </a:ln>
        </p:spPr>
      </p:pic>
      <p:pic>
        <p:nvPicPr>
          <p:cNvPr id="364" name="" descr=""/>
          <p:cNvPicPr/>
          <p:nvPr/>
        </p:nvPicPr>
        <p:blipFill>
          <a:blip r:embed="rId4"/>
          <a:stretch/>
        </p:blipFill>
        <p:spPr>
          <a:xfrm>
            <a:off x="9051480" y="3765240"/>
            <a:ext cx="1123560" cy="111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ldNum" idx="14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dt" idx="14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67" name=""/>
          <p:cNvSpPr/>
          <p:nvPr/>
        </p:nvSpPr>
        <p:spPr>
          <a:xfrm>
            <a:off x="4853520" y="2156040"/>
            <a:ext cx="2156040" cy="4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2500" spc="-1" strike="noStrike">
                <a:solidFill>
                  <a:schemeClr val="dk1"/>
                </a:solidFill>
                <a:latin typeface="Arial"/>
                <a:ea typeface="Arial"/>
              </a:rPr>
              <a:t>Discussion ?</a:t>
            </a:r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8" name="" descr=""/>
          <p:cNvPicPr/>
          <p:nvPr/>
        </p:nvPicPr>
        <p:blipFill>
          <a:blip r:embed="rId1"/>
          <a:stretch/>
        </p:blipFill>
        <p:spPr>
          <a:xfrm>
            <a:off x="3952800" y="2669040"/>
            <a:ext cx="4285800" cy="342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Gildas Avoine, Pascal Junod, </a:t>
            </a:r>
            <a:r>
              <a:rPr b="1" i="1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Cybersécurité et hygiène numérique au quotidien, 129 bonnes pratiques à adopter pour se protéger</a:t>
            </a: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, DUNOD, 2023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ANSSI</a:t>
            </a: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b="0" i="1" lang="fr-FR" sz="20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1"/>
              </a:rPr>
              <a:t>Guide d'hygiène informatique</a:t>
            </a:r>
            <a:r>
              <a:rPr b="0" i="1" lang="fr-FR" sz="20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2"/>
              </a:rPr>
              <a:t> </a:t>
            </a: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(v2), </a:t>
            </a:r>
            <a:r>
              <a:rPr b="0" lang="fr-FR" sz="20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3"/>
              </a:rPr>
              <a:t>https://cyber.gouv.fr/publications/guide-dhygiene-informatique</a:t>
            </a: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, 2017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CyberSurveillance</a:t>
            </a: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b="0" lang="fr-FR" sz="20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4"/>
              </a:rPr>
              <a:t>https://www.cybermalveillance.gouv.fr/</a:t>
            </a: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 : bonnes pratiques, annuaire et déclaration d’actes malveillants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dt" idx="14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sldNum" idx="14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Ressources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Arial"/>
              </a:rPr>
              <a:t>Pour se former et apprendre sur la sécurité informatique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CNIL</a:t>
            </a: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b="0" lang="fr-FR" sz="20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1"/>
              </a:rPr>
              <a:t>https://www.cnil.fr/fr</a:t>
            </a:r>
            <a:r>
              <a:rPr b="0" lang="fr-FR" sz="20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2"/>
              </a:rPr>
              <a:t>,</a:t>
            </a: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 très bon MOOC sur la RGPD </a:t>
            </a:r>
            <a:r>
              <a:rPr b="0" i="1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(https://www.cnil.fr/fr/comprendre-le-rgpd/le-mooc-de-la-cnil-est-de-retour-dans-une-nouvelle-version-enrichie)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Solidatech</a:t>
            </a: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b="0" i="1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Le diagnostic numérique de votre association</a:t>
            </a: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b="0" lang="fr-FR" sz="20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3"/>
              </a:rPr>
              <a:t>https://diagnostic-numerique.solidatech.fr/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Pour les associations (mais pas forcément), les guides du </a:t>
            </a:r>
            <a:r>
              <a:rPr b="1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PANA </a:t>
            </a:r>
            <a:r>
              <a:rPr b="0" i="1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(Point d’Appui au Numérique Associatif)</a:t>
            </a: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: </a:t>
            </a:r>
            <a:r>
              <a:rPr b="0" lang="fr-FR" sz="20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4"/>
              </a:rPr>
              <a:t>https://pana-asso.org/ressources-outils/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Veille de l’Agence du Numérique en Santé</a:t>
            </a: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b="0" lang="fr-FR" sz="2000" spc="-1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5"/>
              </a:rPr>
              <a:t>https://www.cyberveille-sante.gouv.fr/alertes-et-vulnerabilites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dt" idx="14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sldNum" idx="14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Ressources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Arial"/>
              </a:rPr>
              <a:t>Outils en ligne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ldNum" idx="4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dt" idx="4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1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Arial"/>
              </a:rPr>
              <a:t>Les bonnes pratiques en termes d’authentifications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838080" y="2491200"/>
            <a:ext cx="10515240" cy="328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Solutions ?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5724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3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dt" idx="4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title"/>
          </p:nvPr>
        </p:nvSpPr>
        <p:spPr>
          <a:xfrm>
            <a:off x="838080" y="248040"/>
            <a:ext cx="10515240" cy="80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600" spc="-1" strike="noStrike">
                <a:solidFill>
                  <a:srgbClr val="8d0052"/>
                </a:solidFill>
                <a:latin typeface="Spartan SemiBold"/>
                <a:ea typeface="Arial"/>
              </a:rPr>
              <a:t>Atelier 1</a:t>
            </a:r>
            <a:br>
              <a:rPr sz="2600"/>
            </a:br>
            <a:r>
              <a:rPr b="0" lang="fr-FR" sz="2600" spc="-1" strike="noStrike">
                <a:solidFill>
                  <a:srgbClr val="00b0f0"/>
                </a:solidFill>
                <a:latin typeface="Spartan SemiBold"/>
                <a:ea typeface="Arial"/>
              </a:rPr>
              <a:t>Les bonnes pratiques en termes d’authentifications</a:t>
            </a:r>
            <a:endParaRPr b="0" lang="fr-FR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838080" y="1465560"/>
            <a:ext cx="10515240" cy="467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Solutions ?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Ne plus utiliser d’email, ni d’ordinateur</a:t>
            </a:r>
            <a:br>
              <a:rPr sz="2800"/>
            </a:b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(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radical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Se former contre le phishing : mais tôt ou tard on se fera avoir (</a:t>
            </a: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défaitiste</a:t>
            </a: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Utiliser une authentification forte !</a:t>
            </a:r>
            <a:br>
              <a:rPr sz="2800"/>
            </a:br>
            <a:r>
              <a:rPr b="1" lang="fr-FR" sz="2800" spc="-1" strike="noStrike">
                <a:solidFill>
                  <a:schemeClr val="dk1"/>
                </a:solidFill>
                <a:latin typeface="Arial"/>
                <a:ea typeface="Arial"/>
              </a:rPr>
              <a:t>(malin !)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338400" y="5290200"/>
            <a:ext cx="395280" cy="54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rcRect l="19669" t="15381" r="14085" b="8330"/>
          <a:stretch/>
        </p:blipFill>
        <p:spPr>
          <a:xfrm>
            <a:off x="8874000" y="1055160"/>
            <a:ext cx="3187080" cy="244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Num" idx="4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8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1</a:t>
            </a:r>
            <a:br>
              <a:rPr sz="2800"/>
            </a:br>
            <a:r>
              <a:rPr b="0" lang="fr-FR" sz="28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Les bonnes pratiques en termes d’authentifications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838080" y="1277640"/>
            <a:ext cx="11164320" cy="489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Double Authentification (2FA)</a:t>
            </a:r>
            <a:br>
              <a:rPr sz="2400"/>
            </a:b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(ou MFA : Multi-Factor Authentication)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Quelque chose que l’on </a:t>
            </a:r>
            <a:r>
              <a:rPr b="1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connaît</a:t>
            </a: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 (</a:t>
            </a:r>
            <a:r>
              <a:rPr b="0" lang="fr-FR" sz="2400" spc="-1" strike="noStrike">
                <a:solidFill>
                  <a:srgbClr val="0d9ed9"/>
                </a:solidFill>
                <a:latin typeface="Arial"/>
                <a:ea typeface="Arial"/>
              </a:rPr>
              <a:t>mot de passe</a:t>
            </a: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)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1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	</a:t>
            </a:r>
            <a:r>
              <a:rPr b="1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+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Quelque chose que l’on </a:t>
            </a:r>
            <a:r>
              <a:rPr b="1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possède :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400"/>
            </a:b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– </a:t>
            </a:r>
            <a:r>
              <a:rPr b="0" lang="fr-FR" sz="2400" spc="-1" strike="noStrike">
                <a:solidFill>
                  <a:srgbClr val="0d9ed9"/>
                </a:solidFill>
                <a:latin typeface="Arial"/>
                <a:ea typeface="Arial"/>
              </a:rPr>
              <a:t>empreinte </a:t>
            </a: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digitale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9ed9"/>
              </a:buClr>
              <a:buFont typeface="Arial"/>
              <a:buChar char="–"/>
              <a:tabLst>
                <a:tab algn="l" pos="0"/>
              </a:tabLst>
            </a:pPr>
            <a:r>
              <a:rPr b="0" lang="fr-FR" sz="2400" spc="-1" strike="noStrike">
                <a:solidFill>
                  <a:srgbClr val="0d9ed9"/>
                </a:solidFill>
                <a:latin typeface="Arial"/>
                <a:ea typeface="Arial"/>
              </a:rPr>
              <a:t>clé </a:t>
            </a: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cryptographique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9ed9"/>
              </a:buClr>
              <a:buFont typeface="Arial"/>
              <a:buChar char="–"/>
              <a:tabLst>
                <a:tab algn="l" pos="0"/>
              </a:tabLst>
            </a:pPr>
            <a:r>
              <a:rPr b="0" lang="fr-FR" sz="2400" spc="-1" strike="noStrike">
                <a:solidFill>
                  <a:srgbClr val="0d9ed9"/>
                </a:solidFill>
                <a:latin typeface="Arial"/>
                <a:ea typeface="Arial"/>
              </a:rPr>
              <a:t>téléphone </a:t>
            </a: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portable ...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dt" idx="5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9494640" y="1460520"/>
            <a:ext cx="2553840" cy="453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Num" idx="5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7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2800" spc="-1" strike="noStrike">
                <a:solidFill>
                  <a:srgbClr val="8d0052"/>
                </a:solidFill>
                <a:latin typeface="Spartan SemiBold"/>
                <a:ea typeface="Spartan SemiBold"/>
              </a:rPr>
              <a:t>Atelier 1</a:t>
            </a:r>
            <a:br>
              <a:rPr sz="2800"/>
            </a:br>
            <a:r>
              <a:rPr b="0" lang="fr-FR" sz="2800" spc="-1" strike="noStrike">
                <a:solidFill>
                  <a:srgbClr val="00b0f0"/>
                </a:solidFill>
                <a:latin typeface="Spartan SemiBold"/>
                <a:ea typeface="Spartan SemiBold"/>
              </a:rPr>
              <a:t>Les bonnes pratiques en termes d’authentifications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</a:pP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838080" y="1277640"/>
            <a:ext cx="7530120" cy="489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SMS OTP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572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d9ed9"/>
                </a:solidFill>
                <a:latin typeface="Arial"/>
                <a:ea typeface="Arial"/>
              </a:rPr>
              <a:t>OTP = One Time Password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Sécurisation moyenne (il est facile de recréer une carte SIM)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  <a:ea typeface="Arial"/>
              </a:rPr>
              <a:t>Ne fonctionne pas en absence de réseau téléphonique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dt" idx="5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pc="-1" strike="noStrike">
              <a:solidFill>
                <a:schemeClr val="dk1">
                  <a:tint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7895520" y="952920"/>
            <a:ext cx="3962160" cy="348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Application>LibreOffice/24.2.6.2$Linux_X86_64 LibreOffice_project/420$Build-2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2012-12-03T06:56:55Z</dcterms:created>
  <dc:creator/>
  <dc:description/>
  <dc:language>fr-FR</dc:language>
  <cp:lastModifiedBy/>
  <dcterms:modified xsi:type="dcterms:W3CDTF">2024-09-19T11:12:10Z</dcterms:modified>
  <cp:revision>12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56</vt:i4>
  </property>
  <property fmtid="{D5CDD505-2E9C-101B-9397-08002B2CF9AE}" pid="4" name="PresentationFormat">
    <vt:lpwstr>Widescreen</vt:lpwstr>
  </property>
  <property fmtid="{D5CDD505-2E9C-101B-9397-08002B2CF9AE}" pid="5" name="Slides">
    <vt:i4>56</vt:i4>
  </property>
</Properties>
</file>